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media/image4.jpeg" ContentType="image/jpeg"/>
  <Override PartName="/ppt/media/image5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내용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6"/>
          <p:cNvSpPr/>
          <p:nvPr/>
        </p:nvSpPr>
        <p:spPr>
          <a:xfrm>
            <a:off x="-1" y="-1"/>
            <a:ext cx="1071548" cy="1071548"/>
          </a:xfrm>
          <a:prstGeom prst="rect">
            <a:avLst/>
          </a:prstGeom>
          <a:solidFill>
            <a:srgbClr val="17375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1" name="그룹 7"/>
          <p:cNvGrpSpPr/>
          <p:nvPr/>
        </p:nvGrpSpPr>
        <p:grpSpPr>
          <a:xfrm>
            <a:off x="124913" y="339236"/>
            <a:ext cx="642943" cy="642943"/>
            <a:chOff x="0" y="0"/>
            <a:chExt cx="642942" cy="642942"/>
          </a:xfrm>
        </p:grpSpPr>
        <p:sp>
          <p:nvSpPr>
            <p:cNvPr id="19" name="L 도형 8"/>
            <p:cNvSpPr/>
            <p:nvPr/>
          </p:nvSpPr>
          <p:spPr>
            <a:xfrm>
              <a:off x="-1" y="-1"/>
              <a:ext cx="642944" cy="642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6024" y="0"/>
                  </a:lnTo>
                  <a:lnTo>
                    <a:pt x="6024" y="16221"/>
                  </a:lnTo>
                  <a:lnTo>
                    <a:pt x="21600" y="16221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37609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0" name="직사각형 9"/>
            <p:cNvSpPr/>
            <p:nvPr/>
          </p:nvSpPr>
          <p:spPr>
            <a:xfrm rot="2700000">
              <a:off x="261466" y="38468"/>
              <a:ext cx="178596" cy="535787"/>
            </a:xfrm>
            <a:prstGeom prst="rect">
              <a:avLst/>
            </a:prstGeom>
            <a:solidFill>
              <a:srgbClr val="37609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2" name="직사각형 10"/>
          <p:cNvSpPr/>
          <p:nvPr/>
        </p:nvSpPr>
        <p:spPr>
          <a:xfrm>
            <a:off x="0" y="6264314"/>
            <a:ext cx="9144000" cy="602392"/>
          </a:xfrm>
          <a:prstGeom prst="rect">
            <a:avLst/>
          </a:prstGeom>
          <a:solidFill>
            <a:srgbClr val="17375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hyperlink" Target="http://www.free-powerpoint-templates-design.com/free-powerpoint-templates-design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www.thestar.com/news/gta/2015/08/13/virtual-vision-system-is-a-boost-for-blind-independence.html" TargetMode="External"/><Relationship Id="rId4" Type="http://schemas.openxmlformats.org/officeDocument/2006/relationships/hyperlink" Target="https://probonoaustralia.com.au/news/2019/05/guide-dogs-business-venture-set-to-shake-up-traditional-charity-model/" TargetMode="External"/><Relationship Id="rId5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s://www.businesswire.com/news/home/20181109005344/zh-HK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.tif"/><Relationship Id="rId6" Type="http://schemas.openxmlformats.org/officeDocument/2006/relationships/image" Target="../media/image5.jpeg"/><Relationship Id="rId7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1"/>
          <p:cNvSpPr txBox="1"/>
          <p:nvPr/>
        </p:nvSpPr>
        <p:spPr>
          <a:xfrm>
            <a:off x="2051719" y="2214553"/>
            <a:ext cx="3995937" cy="64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4000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GG Team</a:t>
            </a:r>
          </a:p>
        </p:txBody>
      </p:sp>
      <p:sp>
        <p:nvSpPr>
          <p:cNvPr id="33" name="TextBox 4"/>
          <p:cNvSpPr txBox="1"/>
          <p:nvPr/>
        </p:nvSpPr>
        <p:spPr>
          <a:xfrm>
            <a:off x="3033935" y="2737361"/>
            <a:ext cx="3493591" cy="1456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1600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b="1" sz="1600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Yaodong Wang</a:t>
            </a:r>
          </a:p>
          <a:p>
            <a:pPr>
              <a:defRPr b="1" sz="1600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Siyu Liu</a:t>
            </a:r>
          </a:p>
          <a:p>
            <a:pPr>
              <a:defRPr b="1" sz="1600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Yang Li</a:t>
            </a:r>
          </a:p>
          <a:p>
            <a:pPr>
              <a:defRPr b="1" sz="1600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Yaoye Lu</a:t>
            </a:r>
          </a:p>
        </p:txBody>
      </p:sp>
      <p:sp>
        <p:nvSpPr>
          <p:cNvPr id="34" name="L 도형 6"/>
          <p:cNvSpPr/>
          <p:nvPr/>
        </p:nvSpPr>
        <p:spPr>
          <a:xfrm>
            <a:off x="142843" y="928669"/>
            <a:ext cx="1285886" cy="1285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6024" y="0"/>
                </a:lnTo>
                <a:lnTo>
                  <a:pt x="6024" y="16221"/>
                </a:lnTo>
                <a:lnTo>
                  <a:pt x="21600" y="16221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37609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" name="직사각형 7"/>
          <p:cNvSpPr/>
          <p:nvPr/>
        </p:nvSpPr>
        <p:spPr>
          <a:xfrm rot="2700000">
            <a:off x="683705" y="1040904"/>
            <a:ext cx="357191" cy="1071570"/>
          </a:xfrm>
          <a:prstGeom prst="rect">
            <a:avLst/>
          </a:prstGeom>
          <a:solidFill>
            <a:srgbClr val="37609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Box 1"/>
          <p:cNvSpPr txBox="1"/>
          <p:nvPr/>
        </p:nvSpPr>
        <p:spPr>
          <a:xfrm>
            <a:off x="1259068" y="355765"/>
            <a:ext cx="7424961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What we have achieved today?</a:t>
            </a:r>
          </a:p>
        </p:txBody>
      </p:sp>
      <p:pic>
        <p:nvPicPr>
          <p:cNvPr id="117" name="people.png" descr="peop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8122" y="1231364"/>
            <a:ext cx="6142800" cy="3455325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文本框 16"/>
          <p:cNvSpPr txBox="1"/>
          <p:nvPr/>
        </p:nvSpPr>
        <p:spPr>
          <a:xfrm>
            <a:off x="1358236" y="4952404"/>
            <a:ext cx="6142572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“ People, Pedestrian, Public space, Urban area, Walking, Snapshot, Jeans, Street, Standing, Sidewalk”</a:t>
            </a:r>
          </a:p>
        </p:txBody>
      </p:sp>
      <p:sp>
        <p:nvSpPr>
          <p:cNvPr id="119" name="文本框 16"/>
          <p:cNvSpPr txBox="1"/>
          <p:nvPr/>
        </p:nvSpPr>
        <p:spPr>
          <a:xfrm>
            <a:off x="1277889" y="5659976"/>
            <a:ext cx="614257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/>
            </a:lvl1pPr>
          </a:lstStyle>
          <a:p>
            <a:pPr/>
            <a:r>
              <a:t>Don’t be depressed! This is a good starting point!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1"/>
          <p:cNvSpPr txBox="1"/>
          <p:nvPr/>
        </p:nvSpPr>
        <p:spPr>
          <a:xfrm>
            <a:off x="1996674" y="355765"/>
            <a:ext cx="5004668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Test Demo Exhibition</a:t>
            </a:r>
          </a:p>
        </p:txBody>
      </p:sp>
      <p:pic>
        <p:nvPicPr>
          <p:cNvPr id="122" name="1563007460480806.mp4" descr="1563007460480806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08000" y="1127930"/>
            <a:ext cx="8128000" cy="508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66999" fill="hold"/>
                                        <p:tgtEl>
                                          <p:spTgt spid="1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Box 1"/>
          <p:cNvSpPr txBox="1"/>
          <p:nvPr/>
        </p:nvSpPr>
        <p:spPr>
          <a:xfrm>
            <a:off x="1487150" y="355765"/>
            <a:ext cx="7424961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Future Challenges</a:t>
            </a:r>
          </a:p>
        </p:txBody>
      </p:sp>
      <p:grpSp>
        <p:nvGrpSpPr>
          <p:cNvPr id="143" name="图示 7"/>
          <p:cNvGrpSpPr/>
          <p:nvPr/>
        </p:nvGrpSpPr>
        <p:grpSpPr>
          <a:xfrm>
            <a:off x="116011" y="1862764"/>
            <a:ext cx="8280921" cy="3520965"/>
            <a:chOff x="0" y="0"/>
            <a:chExt cx="8280919" cy="3520964"/>
          </a:xfrm>
        </p:grpSpPr>
        <p:grpSp>
          <p:nvGrpSpPr>
            <p:cNvPr id="127" name="Group"/>
            <p:cNvGrpSpPr/>
            <p:nvPr/>
          </p:nvGrpSpPr>
          <p:grpSpPr>
            <a:xfrm>
              <a:off x="2981131" y="113579"/>
              <a:ext cx="5299789" cy="908638"/>
              <a:chOff x="0" y="0"/>
              <a:chExt cx="5299788" cy="908636"/>
            </a:xfrm>
          </p:grpSpPr>
          <p:sp>
            <p:nvSpPr>
              <p:cNvPr id="125" name="Shape"/>
              <p:cNvSpPr/>
              <p:nvPr/>
            </p:nvSpPr>
            <p:spPr>
              <a:xfrm rot="5400000">
                <a:off x="2195576" y="-2195577"/>
                <a:ext cx="908637" cy="52997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76"/>
                      <a:pt x="21600" y="617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617"/>
                    </a:lnTo>
                    <a:cubicBezTo>
                      <a:pt x="0" y="276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EE7D0">
                  <a:alpha val="90000"/>
                </a:srgbClr>
              </a:solidFill>
              <a:ln w="9525" cap="flat">
                <a:solidFill>
                  <a:srgbClr val="DEE7D0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126" name="How to retrieve more details from the input data"/>
              <p:cNvSpPr txBox="1"/>
              <p:nvPr/>
            </p:nvSpPr>
            <p:spPr>
              <a:xfrm>
                <a:off x="0" y="209843"/>
                <a:ext cx="5255432" cy="4889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sp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How to retrieve more details from the input data</a:t>
                </a:r>
              </a:p>
            </p:txBody>
          </p:sp>
        </p:grpSp>
        <p:grpSp>
          <p:nvGrpSpPr>
            <p:cNvPr id="130" name="Group"/>
            <p:cNvGrpSpPr/>
            <p:nvPr/>
          </p:nvGrpSpPr>
          <p:grpSpPr>
            <a:xfrm>
              <a:off x="0" y="0"/>
              <a:ext cx="2981132" cy="1135796"/>
              <a:chOff x="0" y="0"/>
              <a:chExt cx="2981131" cy="1135795"/>
            </a:xfrm>
          </p:grpSpPr>
          <p:sp>
            <p:nvSpPr>
              <p:cNvPr id="128" name="Rounded Rectangle"/>
              <p:cNvSpPr/>
              <p:nvPr/>
            </p:nvSpPr>
            <p:spPr>
              <a:xfrm>
                <a:off x="0" y="0"/>
                <a:ext cx="2981132" cy="1135796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769537"/>
                  </a:gs>
                  <a:gs pos="80000">
                    <a:srgbClr val="9BC348"/>
                  </a:gs>
                  <a:gs pos="100000">
                    <a:srgbClr val="9CC646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9" name="Technology"/>
              <p:cNvSpPr txBox="1"/>
              <p:nvPr/>
            </p:nvSpPr>
            <p:spPr>
              <a:xfrm>
                <a:off x="55444" y="393907"/>
                <a:ext cx="2870243" cy="3479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90" tIns="34290" rIns="34290" bIns="34290" numCol="1" anchor="ctr">
                <a:spAutoFit/>
              </a:bodyPr>
              <a:lstStyle>
                <a:lvl1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Technology </a:t>
                </a:r>
              </a:p>
            </p:txBody>
          </p:sp>
        </p:grpSp>
        <p:grpSp>
          <p:nvGrpSpPr>
            <p:cNvPr id="133" name="Group"/>
            <p:cNvGrpSpPr/>
            <p:nvPr/>
          </p:nvGrpSpPr>
          <p:grpSpPr>
            <a:xfrm>
              <a:off x="2981131" y="1306164"/>
              <a:ext cx="5299789" cy="908638"/>
              <a:chOff x="0" y="0"/>
              <a:chExt cx="5299788" cy="908636"/>
            </a:xfrm>
          </p:grpSpPr>
          <p:sp>
            <p:nvSpPr>
              <p:cNvPr id="131" name="Shape"/>
              <p:cNvSpPr/>
              <p:nvPr/>
            </p:nvSpPr>
            <p:spPr>
              <a:xfrm rot="5400000">
                <a:off x="2195576" y="-2195577"/>
                <a:ext cx="908637" cy="52997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76"/>
                      <a:pt x="21600" y="617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617"/>
                    </a:lnTo>
                    <a:cubicBezTo>
                      <a:pt x="0" y="276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1E4D8">
                  <a:alpha val="90000"/>
                </a:srgbClr>
              </a:solidFill>
              <a:ln w="9525" cap="flat">
                <a:solidFill>
                  <a:srgbClr val="D1E4D8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132" name="System hacking"/>
              <p:cNvSpPr txBox="1"/>
              <p:nvPr/>
            </p:nvSpPr>
            <p:spPr>
              <a:xfrm>
                <a:off x="0" y="209842"/>
                <a:ext cx="5255432" cy="4889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sp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System hacking</a:t>
                </a:r>
              </a:p>
            </p:txBody>
          </p:sp>
        </p:grpSp>
        <p:grpSp>
          <p:nvGrpSpPr>
            <p:cNvPr id="136" name="Group"/>
            <p:cNvGrpSpPr/>
            <p:nvPr/>
          </p:nvGrpSpPr>
          <p:grpSpPr>
            <a:xfrm>
              <a:off x="0" y="1192584"/>
              <a:ext cx="2981132" cy="1135796"/>
              <a:chOff x="0" y="0"/>
              <a:chExt cx="2981131" cy="1135795"/>
            </a:xfrm>
          </p:grpSpPr>
          <p:sp>
            <p:nvSpPr>
              <p:cNvPr id="134" name="Rounded Rectangle"/>
              <p:cNvSpPr/>
              <p:nvPr/>
            </p:nvSpPr>
            <p:spPr>
              <a:xfrm>
                <a:off x="0" y="0"/>
                <a:ext cx="2981132" cy="1135796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3A8D59"/>
                  </a:gs>
                  <a:gs pos="80000">
                    <a:srgbClr val="4DBA75"/>
                  </a:gs>
                  <a:gs pos="100000">
                    <a:srgbClr val="4BBD75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5" name="Security"/>
              <p:cNvSpPr txBox="1"/>
              <p:nvPr/>
            </p:nvSpPr>
            <p:spPr>
              <a:xfrm>
                <a:off x="55444" y="393907"/>
                <a:ext cx="2870243" cy="3479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90" tIns="34290" rIns="34290" bIns="34290" numCol="1" anchor="ctr">
                <a:spAutoFit/>
              </a:bodyPr>
              <a:lstStyle>
                <a:lvl1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Security</a:t>
                </a:r>
              </a:p>
            </p:txBody>
          </p:sp>
        </p:grpSp>
        <p:grpSp>
          <p:nvGrpSpPr>
            <p:cNvPr id="139" name="Group"/>
            <p:cNvGrpSpPr/>
            <p:nvPr/>
          </p:nvGrpSpPr>
          <p:grpSpPr>
            <a:xfrm>
              <a:off x="2981131" y="2498748"/>
              <a:ext cx="5299789" cy="908638"/>
              <a:chOff x="0" y="0"/>
              <a:chExt cx="5299788" cy="908636"/>
            </a:xfrm>
          </p:grpSpPr>
          <p:sp>
            <p:nvSpPr>
              <p:cNvPr id="137" name="Shape"/>
              <p:cNvSpPr/>
              <p:nvPr/>
            </p:nvSpPr>
            <p:spPr>
              <a:xfrm rot="5400000">
                <a:off x="2195576" y="-2195577"/>
                <a:ext cx="908637" cy="52997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76"/>
                      <a:pt x="21600" y="617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617"/>
                    </a:lnTo>
                    <a:cubicBezTo>
                      <a:pt x="0" y="276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1DBE2">
                  <a:alpha val="90000"/>
                </a:srgbClr>
              </a:solidFill>
              <a:ln w="9525" cap="flat">
                <a:solidFill>
                  <a:srgbClr val="D1DBE2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138" name="Affect retrieval of Input data"/>
              <p:cNvSpPr txBox="1"/>
              <p:nvPr/>
            </p:nvSpPr>
            <p:spPr>
              <a:xfrm>
                <a:off x="0" y="209842"/>
                <a:ext cx="5255432" cy="4889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sp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Affect retrieval of Input data</a:t>
                </a:r>
              </a:p>
            </p:txBody>
          </p:sp>
        </p:grpSp>
        <p:grpSp>
          <p:nvGrpSpPr>
            <p:cNvPr id="142" name="Group"/>
            <p:cNvGrpSpPr/>
            <p:nvPr/>
          </p:nvGrpSpPr>
          <p:grpSpPr>
            <a:xfrm>
              <a:off x="0" y="2385169"/>
              <a:ext cx="2981132" cy="1135796"/>
              <a:chOff x="0" y="0"/>
              <a:chExt cx="2981131" cy="1135795"/>
            </a:xfrm>
          </p:grpSpPr>
          <p:sp>
            <p:nvSpPr>
              <p:cNvPr id="140" name="Rounded Rectangle"/>
              <p:cNvSpPr/>
              <p:nvPr/>
            </p:nvSpPr>
            <p:spPr>
              <a:xfrm>
                <a:off x="0" y="0"/>
                <a:ext cx="2981132" cy="1135796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3F6986"/>
                  </a:gs>
                  <a:gs pos="80000">
                    <a:srgbClr val="5289B0"/>
                  </a:gs>
                  <a:gs pos="100000">
                    <a:srgbClr val="518AB3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1600200">
                  <a:lnSpc>
                    <a:spcPct val="90000"/>
                  </a:lnSpc>
                  <a:spcBef>
                    <a:spcPts val="700"/>
                  </a:spcBef>
                  <a:defRPr b="1" sz="36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1" name="Extreme Weather"/>
              <p:cNvSpPr txBox="1"/>
              <p:nvPr/>
            </p:nvSpPr>
            <p:spPr>
              <a:xfrm>
                <a:off x="55444" y="359617"/>
                <a:ext cx="2870243" cy="4165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68580" tIns="68580" rIns="68580" bIns="68580" numCol="1" anchor="ctr">
                <a:spAutoFit/>
              </a:bodyPr>
              <a:lstStyle>
                <a:lvl1pPr algn="ctr" defTabSz="1600200">
                  <a:lnSpc>
                    <a:spcPct val="90000"/>
                  </a:lnSpc>
                  <a:spcBef>
                    <a:spcPts val="15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Extreme Weather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L 도형 6"/>
          <p:cNvSpPr/>
          <p:nvPr/>
        </p:nvSpPr>
        <p:spPr>
          <a:xfrm>
            <a:off x="142843" y="928669"/>
            <a:ext cx="1285886" cy="1285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6024" y="0"/>
                </a:lnTo>
                <a:lnTo>
                  <a:pt x="6024" y="16221"/>
                </a:lnTo>
                <a:lnTo>
                  <a:pt x="21600" y="16221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37609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6" name="직사각형 7"/>
          <p:cNvSpPr/>
          <p:nvPr/>
        </p:nvSpPr>
        <p:spPr>
          <a:xfrm rot="2700000">
            <a:off x="683705" y="1040904"/>
            <a:ext cx="357191" cy="1071570"/>
          </a:xfrm>
          <a:prstGeom prst="rect">
            <a:avLst/>
          </a:prstGeom>
          <a:solidFill>
            <a:srgbClr val="37609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7" name="TextBox 1"/>
          <p:cNvSpPr txBox="1"/>
          <p:nvPr/>
        </p:nvSpPr>
        <p:spPr>
          <a:xfrm>
            <a:off x="1714479" y="2339500"/>
            <a:ext cx="6356932" cy="942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1" sz="6000">
                <a:ln w="9525">
                  <a:solidFill>
                    <a:srgbClr val="FFFFFF"/>
                  </a:solidFill>
                </a:ln>
                <a:solidFill>
                  <a:srgbClr val="262626"/>
                </a:solidFill>
                <a:effectLst>
                  <a:outerShdw sx="100000" sy="100000" kx="0" ky="0" algn="b" rotWithShape="0" blurRad="50800" dist="38100" dir="5400000">
                    <a:srgbClr val="000000">
                      <a:alpha val="4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THANK YOU</a:t>
            </a:r>
          </a:p>
        </p:txBody>
      </p:sp>
      <p:sp>
        <p:nvSpPr>
          <p:cNvPr id="148" name="TextBox 5">
            <a:hlinkClick r:id="rId3" invalidUrl="" action="" tgtFrame="" tooltip="" history="1" highlightClick="0" endSnd="0"/>
          </p:cNvPr>
          <p:cNvSpPr txBox="1"/>
          <p:nvPr/>
        </p:nvSpPr>
        <p:spPr>
          <a:xfrm>
            <a:off x="0" y="6577300"/>
            <a:ext cx="914400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800">
                <a:solidFill>
                  <a:srgbClr val="1F497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ALLPPT.com _ Free PowerPoint Templates, Diagrams and Charts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1" descr="图片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7543" y="1412775"/>
            <a:ext cx="3171627" cy="3672409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矩形 2"/>
          <p:cNvSpPr txBox="1"/>
          <p:nvPr/>
        </p:nvSpPr>
        <p:spPr>
          <a:xfrm>
            <a:off x="456237" y="5633663"/>
            <a:ext cx="9156577" cy="586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100"/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https://www.thestar.com/news/gta/2015/08/13/virtual-vision-system-is-a-boost-for-blind-independence.html</a:t>
            </a:r>
          </a:p>
          <a:p>
            <a:pPr>
              <a:defRPr sz="1100"/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https://probonoaustralia.com.au/news/2019/05/guide-dogs-business-venture-set-to-shake-up-traditional-charity-model/</a:t>
            </a:r>
          </a:p>
        </p:txBody>
      </p:sp>
      <p:sp>
        <p:nvSpPr>
          <p:cNvPr id="39" name="矩形 4"/>
          <p:cNvSpPr txBox="1"/>
          <p:nvPr/>
        </p:nvSpPr>
        <p:spPr>
          <a:xfrm>
            <a:off x="1403648" y="332656"/>
            <a:ext cx="3027610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/>
            </a:lvl1pPr>
          </a:lstStyle>
          <a:p>
            <a:pPr/>
            <a:r>
              <a:t>Background </a:t>
            </a:r>
          </a:p>
        </p:txBody>
      </p:sp>
      <p:pic>
        <p:nvPicPr>
          <p:cNvPr id="40" name="图片 5" descr="图片 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067943" y="1916832"/>
            <a:ext cx="4183665" cy="28083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1"/>
          <p:cNvSpPr txBox="1"/>
          <p:nvPr/>
        </p:nvSpPr>
        <p:spPr>
          <a:xfrm>
            <a:off x="1259632" y="548679"/>
            <a:ext cx="7424960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8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Realistic Problems with Guide dogs</a:t>
            </a:r>
          </a:p>
        </p:txBody>
      </p:sp>
      <p:grpSp>
        <p:nvGrpSpPr>
          <p:cNvPr id="61" name="图示 7"/>
          <p:cNvGrpSpPr/>
          <p:nvPr/>
        </p:nvGrpSpPr>
        <p:grpSpPr>
          <a:xfrm>
            <a:off x="-12526" y="2360959"/>
            <a:ext cx="8420380" cy="2903372"/>
            <a:chOff x="0" y="0"/>
            <a:chExt cx="8420378" cy="2903370"/>
          </a:xfrm>
        </p:grpSpPr>
        <p:grpSp>
          <p:nvGrpSpPr>
            <p:cNvPr id="45" name="Group"/>
            <p:cNvGrpSpPr/>
            <p:nvPr/>
          </p:nvGrpSpPr>
          <p:grpSpPr>
            <a:xfrm>
              <a:off x="3031336" y="83313"/>
              <a:ext cx="5389043" cy="755205"/>
              <a:chOff x="0" y="0"/>
              <a:chExt cx="5389042" cy="755203"/>
            </a:xfrm>
          </p:grpSpPr>
          <p:sp>
            <p:nvSpPr>
              <p:cNvPr id="43" name="Shape"/>
              <p:cNvSpPr/>
              <p:nvPr/>
            </p:nvSpPr>
            <p:spPr>
              <a:xfrm rot="5400000">
                <a:off x="2325789" y="-2316919"/>
                <a:ext cx="737465" cy="5389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21"/>
                      <a:pt x="21600" y="493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493"/>
                    </a:lnTo>
                    <a:cubicBezTo>
                      <a:pt x="0" y="221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EE7D0">
                  <a:alpha val="90000"/>
                </a:srgbClr>
              </a:solidFill>
              <a:ln w="9525" cap="flat">
                <a:solidFill>
                  <a:srgbClr val="DEE7D0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44" name="$35,000 /guide dog (the whole life need 3-4)…"/>
              <p:cNvSpPr txBox="1"/>
              <p:nvPr/>
            </p:nvSpPr>
            <p:spPr>
              <a:xfrm>
                <a:off x="0" y="0"/>
                <a:ext cx="5353042" cy="7552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no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$35,000 /guide dog</a:t>
                </a:r>
                <a:r>
                  <a:t> </a:t>
                </a:r>
                <a:r>
                  <a:t>(the whole life need 3-4)</a:t>
                </a:r>
              </a:p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Long term cost</a:t>
                </a:r>
                <a:r>
                  <a:t> </a:t>
                </a:r>
                <a:r>
                  <a:t>for feeding</a:t>
                </a:r>
              </a:p>
            </p:txBody>
          </p:sp>
        </p:grpSp>
        <p:grpSp>
          <p:nvGrpSpPr>
            <p:cNvPr id="48" name="Group"/>
            <p:cNvGrpSpPr/>
            <p:nvPr/>
          </p:nvGrpSpPr>
          <p:grpSpPr>
            <a:xfrm>
              <a:off x="0" y="0"/>
              <a:ext cx="3031337" cy="921830"/>
              <a:chOff x="0" y="0"/>
              <a:chExt cx="3031336" cy="921829"/>
            </a:xfrm>
          </p:grpSpPr>
          <p:sp>
            <p:nvSpPr>
              <p:cNvPr id="46" name="Rounded Rectangle"/>
              <p:cNvSpPr/>
              <p:nvPr/>
            </p:nvSpPr>
            <p:spPr>
              <a:xfrm>
                <a:off x="0" y="0"/>
                <a:ext cx="3031337" cy="921830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769537"/>
                  </a:gs>
                  <a:gs pos="80000">
                    <a:srgbClr val="9BC348"/>
                  </a:gs>
                  <a:gs pos="100000">
                    <a:srgbClr val="9CC646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7" name="Expensive cost"/>
              <p:cNvSpPr txBox="1"/>
              <p:nvPr/>
            </p:nvSpPr>
            <p:spPr>
              <a:xfrm>
                <a:off x="45000" y="283994"/>
                <a:ext cx="2941336" cy="3538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90" tIns="34290" rIns="34290" bIns="34290" numCol="1" anchor="ctr">
                <a:noAutofit/>
              </a:bodyPr>
              <a:lstStyle>
                <a:lvl1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Expensive cost</a:t>
                </a:r>
              </a:p>
            </p:txBody>
          </p:sp>
        </p:grpSp>
        <p:grpSp>
          <p:nvGrpSpPr>
            <p:cNvPr id="51" name="Group"/>
            <p:cNvGrpSpPr/>
            <p:nvPr/>
          </p:nvGrpSpPr>
          <p:grpSpPr>
            <a:xfrm>
              <a:off x="3031336" y="1051235"/>
              <a:ext cx="5389043" cy="755205"/>
              <a:chOff x="0" y="0"/>
              <a:chExt cx="5389042" cy="755203"/>
            </a:xfrm>
          </p:grpSpPr>
          <p:sp>
            <p:nvSpPr>
              <p:cNvPr id="49" name="Shape"/>
              <p:cNvSpPr/>
              <p:nvPr/>
            </p:nvSpPr>
            <p:spPr>
              <a:xfrm rot="5400000">
                <a:off x="2325789" y="-2316919"/>
                <a:ext cx="737465" cy="5389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21"/>
                      <a:pt x="21600" y="493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493"/>
                    </a:lnTo>
                    <a:cubicBezTo>
                      <a:pt x="0" y="221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0E5D4">
                  <a:alpha val="90000"/>
                </a:srgbClr>
              </a:solidFill>
              <a:ln w="9525" cap="flat">
                <a:solidFill>
                  <a:srgbClr val="D0E5D4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50" name="Training for around 1.5-2 years…"/>
              <p:cNvSpPr txBox="1"/>
              <p:nvPr/>
            </p:nvSpPr>
            <p:spPr>
              <a:xfrm>
                <a:off x="0" y="0"/>
                <a:ext cx="5353042" cy="7552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no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Training for around 1.5-2 years</a:t>
                </a:r>
              </a:p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Accompany for 8-10 years</a:t>
                </a:r>
              </a:p>
            </p:txBody>
          </p:sp>
        </p:grpSp>
        <p:grpSp>
          <p:nvGrpSpPr>
            <p:cNvPr id="54" name="Group"/>
            <p:cNvGrpSpPr/>
            <p:nvPr/>
          </p:nvGrpSpPr>
          <p:grpSpPr>
            <a:xfrm>
              <a:off x="0" y="967921"/>
              <a:ext cx="3031337" cy="921831"/>
              <a:chOff x="0" y="0"/>
              <a:chExt cx="3031336" cy="921829"/>
            </a:xfrm>
          </p:grpSpPr>
          <p:sp>
            <p:nvSpPr>
              <p:cNvPr id="52" name="Rounded Rectangle"/>
              <p:cNvSpPr/>
              <p:nvPr/>
            </p:nvSpPr>
            <p:spPr>
              <a:xfrm>
                <a:off x="0" y="0"/>
                <a:ext cx="3031337" cy="921830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3A8F43"/>
                  </a:gs>
                  <a:gs pos="80000">
                    <a:srgbClr val="4CBC58"/>
                  </a:gs>
                  <a:gs pos="100000">
                    <a:srgbClr val="4ABF56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" name="Time cost"/>
              <p:cNvSpPr txBox="1"/>
              <p:nvPr/>
            </p:nvSpPr>
            <p:spPr>
              <a:xfrm>
                <a:off x="45000" y="283994"/>
                <a:ext cx="2941336" cy="3538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90" tIns="34290" rIns="34290" bIns="34290" numCol="1" anchor="ctr">
                <a:noAutofit/>
              </a:bodyPr>
              <a:lstStyle>
                <a:lvl1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Time cost</a:t>
                </a:r>
              </a:p>
            </p:txBody>
          </p:sp>
        </p:grpSp>
        <p:grpSp>
          <p:nvGrpSpPr>
            <p:cNvPr id="57" name="Group"/>
            <p:cNvGrpSpPr/>
            <p:nvPr/>
          </p:nvGrpSpPr>
          <p:grpSpPr>
            <a:xfrm>
              <a:off x="3031336" y="1890147"/>
              <a:ext cx="5389043" cy="1013224"/>
              <a:chOff x="0" y="-129009"/>
              <a:chExt cx="5389042" cy="1013223"/>
            </a:xfrm>
          </p:grpSpPr>
          <p:sp>
            <p:nvSpPr>
              <p:cNvPr id="55" name="Shape"/>
              <p:cNvSpPr/>
              <p:nvPr/>
            </p:nvSpPr>
            <p:spPr>
              <a:xfrm rot="5400000">
                <a:off x="2325789" y="-2316919"/>
                <a:ext cx="737465" cy="5389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21"/>
                      <a:pt x="21600" y="493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493"/>
                    </a:lnTo>
                    <a:cubicBezTo>
                      <a:pt x="0" y="221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1E3E1">
                  <a:alpha val="90000"/>
                </a:srgbClr>
              </a:solidFill>
              <a:ln w="9525" cap="flat">
                <a:solidFill>
                  <a:srgbClr val="D1E3E1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56" name="Dog may get sick or die…"/>
              <p:cNvSpPr txBox="1"/>
              <p:nvPr/>
            </p:nvSpPr>
            <p:spPr>
              <a:xfrm>
                <a:off x="0" y="-129010"/>
                <a:ext cx="5353042" cy="101322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no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Dog</a:t>
                </a:r>
                <a:r>
                  <a:t> may get sick or die</a:t>
                </a:r>
              </a:p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People can be allergic to dogs</a:t>
                </a:r>
              </a:p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Others…</a:t>
                </a:r>
              </a:p>
            </p:txBody>
          </p:sp>
        </p:grpSp>
        <p:grpSp>
          <p:nvGrpSpPr>
            <p:cNvPr id="60" name="Group"/>
            <p:cNvGrpSpPr/>
            <p:nvPr/>
          </p:nvGrpSpPr>
          <p:grpSpPr>
            <a:xfrm>
              <a:off x="0" y="1935843"/>
              <a:ext cx="3031337" cy="921830"/>
              <a:chOff x="0" y="0"/>
              <a:chExt cx="3031336" cy="921829"/>
            </a:xfrm>
          </p:grpSpPr>
          <p:sp>
            <p:nvSpPr>
              <p:cNvPr id="58" name="Rounded Rectangle"/>
              <p:cNvSpPr/>
              <p:nvPr/>
            </p:nvSpPr>
            <p:spPr>
              <a:xfrm>
                <a:off x="0" y="0"/>
                <a:ext cx="3031337" cy="921830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3C8A81"/>
                  </a:gs>
                  <a:gs pos="80000">
                    <a:srgbClr val="4FB5AA"/>
                  </a:gs>
                  <a:gs pos="100000">
                    <a:srgbClr val="4EB8AC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" name="Realistic Problem"/>
              <p:cNvSpPr txBox="1"/>
              <p:nvPr/>
            </p:nvSpPr>
            <p:spPr>
              <a:xfrm>
                <a:off x="45000" y="156147"/>
                <a:ext cx="2941336" cy="6095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90" tIns="34290" rIns="34290" bIns="34290" numCol="1" anchor="ctr">
                <a:noAutofit/>
              </a:bodyPr>
              <a:lstStyle>
                <a:lvl1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Realistic Problem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1"/>
          <p:cNvSpPr txBox="1"/>
          <p:nvPr/>
        </p:nvSpPr>
        <p:spPr>
          <a:xfrm>
            <a:off x="1259632" y="548679"/>
            <a:ext cx="7424960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8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Target Customer</a:t>
            </a:r>
          </a:p>
        </p:txBody>
      </p:sp>
      <p:grpSp>
        <p:nvGrpSpPr>
          <p:cNvPr id="66" name="Group"/>
          <p:cNvGrpSpPr/>
          <p:nvPr/>
        </p:nvGrpSpPr>
        <p:grpSpPr>
          <a:xfrm>
            <a:off x="1214653" y="2747777"/>
            <a:ext cx="5835625" cy="817787"/>
            <a:chOff x="0" y="0"/>
            <a:chExt cx="5835624" cy="817786"/>
          </a:xfrm>
        </p:grpSpPr>
        <p:sp>
          <p:nvSpPr>
            <p:cNvPr id="64" name="Shape"/>
            <p:cNvSpPr/>
            <p:nvPr/>
          </p:nvSpPr>
          <p:spPr>
            <a:xfrm rot="5400000">
              <a:off x="2518523" y="-2508919"/>
              <a:ext cx="798578" cy="5835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221"/>
                    <a:pt x="21600" y="493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493"/>
                  </a:lnTo>
                  <a:cubicBezTo>
                    <a:pt x="0" y="221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DEE7D0">
                <a:alpha val="90000"/>
              </a:srgbClr>
            </a:solidFill>
            <a:ln w="9525" cap="flat">
              <a:solidFill>
                <a:srgbClr val="DEE7D0">
                  <a:alpha val="90000"/>
                </a:srgbClr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711200">
                <a:lnSpc>
                  <a:spcPct val="90000"/>
                </a:lnSpc>
                <a:spcBef>
                  <a:spcPts val="300"/>
                </a:spcBef>
                <a:defRPr sz="1600"/>
              </a:pPr>
            </a:p>
          </p:txBody>
        </p:sp>
        <p:sp>
          <p:nvSpPr>
            <p:cNvPr id="65" name="Individual person with vision issues"/>
            <p:cNvSpPr txBox="1"/>
            <p:nvPr/>
          </p:nvSpPr>
          <p:spPr>
            <a:xfrm>
              <a:off x="0" y="0"/>
              <a:ext cx="5796641" cy="8177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23825" tIns="123825" rIns="123825" bIns="123825" numCol="1" anchor="ctr">
              <a:noAutofit/>
            </a:bodyPr>
            <a:lstStyle/>
            <a:p>
              <a:pPr lvl="1" marL="171450" indent="-171450" defTabSz="711200">
                <a:lnSpc>
                  <a:spcPct val="90000"/>
                </a:lnSpc>
                <a:spcBef>
                  <a:spcPts val="200"/>
                </a:spcBef>
                <a:buSzPct val="100000"/>
                <a:buChar char="•"/>
                <a:defRPr sz="1600"/>
              </a:pPr>
              <a:r>
                <a:t>Individual person with vision issues</a:t>
              </a:r>
            </a:p>
          </p:txBody>
        </p:sp>
      </p:grpSp>
      <p:grpSp>
        <p:nvGrpSpPr>
          <p:cNvPr id="69" name="Group"/>
          <p:cNvGrpSpPr/>
          <p:nvPr/>
        </p:nvGrpSpPr>
        <p:grpSpPr>
          <a:xfrm>
            <a:off x="1214653" y="4348107"/>
            <a:ext cx="5835625" cy="817787"/>
            <a:chOff x="0" y="0"/>
            <a:chExt cx="5835624" cy="817786"/>
          </a:xfrm>
        </p:grpSpPr>
        <p:sp>
          <p:nvSpPr>
            <p:cNvPr id="67" name="Shape"/>
            <p:cNvSpPr/>
            <p:nvPr/>
          </p:nvSpPr>
          <p:spPr>
            <a:xfrm rot="5400000">
              <a:off x="2518523" y="-2508919"/>
              <a:ext cx="798578" cy="5835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221"/>
                    <a:pt x="21600" y="493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493"/>
                  </a:lnTo>
                  <a:cubicBezTo>
                    <a:pt x="0" y="221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D0E5D4">
                <a:alpha val="90000"/>
              </a:srgbClr>
            </a:solidFill>
            <a:ln w="9525" cap="flat">
              <a:solidFill>
                <a:srgbClr val="D0E5D4">
                  <a:alpha val="90000"/>
                </a:srgbClr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711200">
                <a:lnSpc>
                  <a:spcPct val="90000"/>
                </a:lnSpc>
                <a:spcBef>
                  <a:spcPts val="300"/>
                </a:spcBef>
                <a:defRPr sz="1600"/>
              </a:pPr>
            </a:p>
          </p:txBody>
        </p:sp>
        <p:sp>
          <p:nvSpPr>
            <p:cNvPr id="68" name="Medical instrumental companies / hospitals/ charity organisations"/>
            <p:cNvSpPr txBox="1"/>
            <p:nvPr/>
          </p:nvSpPr>
          <p:spPr>
            <a:xfrm>
              <a:off x="0" y="0"/>
              <a:ext cx="5796641" cy="8177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23825" tIns="123825" rIns="123825" bIns="123825" numCol="1" anchor="ctr">
              <a:noAutofit/>
            </a:bodyPr>
            <a:lstStyle/>
            <a:p>
              <a:pPr lvl="1" marL="171450" indent="-171450" defTabSz="711200">
                <a:lnSpc>
                  <a:spcPct val="90000"/>
                </a:lnSpc>
                <a:spcBef>
                  <a:spcPts val="200"/>
                </a:spcBef>
                <a:buSzPct val="100000"/>
                <a:buChar char="•"/>
                <a:defRPr sz="1600"/>
              </a:pPr>
              <a:r>
                <a:t>Medical instrumental companies / hospitals/ charity organisations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1"/>
          <p:cNvSpPr txBox="1"/>
          <p:nvPr/>
        </p:nvSpPr>
        <p:spPr>
          <a:xfrm>
            <a:off x="1331640" y="332656"/>
            <a:ext cx="7424961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Solution — Wearable gears</a:t>
            </a:r>
          </a:p>
        </p:txBody>
      </p:sp>
      <p:sp>
        <p:nvSpPr>
          <p:cNvPr id="72" name="文本框 16"/>
          <p:cNvSpPr txBox="1"/>
          <p:nvPr/>
        </p:nvSpPr>
        <p:spPr>
          <a:xfrm>
            <a:off x="3568392" y="1786250"/>
            <a:ext cx="4566735" cy="182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Core hardwares:</a:t>
            </a:r>
          </a:p>
          <a:p>
            <a:pPr/>
          </a:p>
          <a:p>
            <a:pPr marL="180473" indent="-180473">
              <a:lnSpc>
                <a:spcPct val="120000"/>
              </a:lnSpc>
              <a:spcBef>
                <a:spcPts val="600"/>
              </a:spcBef>
              <a:buSzPct val="60000"/>
              <a:buBlip>
                <a:blip r:embed="rId2"/>
              </a:buBlip>
            </a:pPr>
            <a:r>
              <a:t>Hat embedded with sensors and cameras</a:t>
            </a:r>
          </a:p>
          <a:p>
            <a:pPr marL="180473" indent="-180473">
              <a:lnSpc>
                <a:spcPct val="120000"/>
              </a:lnSpc>
              <a:spcBef>
                <a:spcPts val="600"/>
              </a:spcBef>
              <a:buSzPct val="60000"/>
              <a:buBlip>
                <a:blip r:embed="rId2"/>
              </a:buBlip>
            </a:pPr>
            <a:r>
              <a:t>Microphones</a:t>
            </a:r>
          </a:p>
          <a:p>
            <a:pPr marL="180473" indent="-180473">
              <a:lnSpc>
                <a:spcPct val="120000"/>
              </a:lnSpc>
              <a:spcBef>
                <a:spcPts val="600"/>
              </a:spcBef>
              <a:buSzPct val="60000"/>
              <a:buBlip>
                <a:blip r:embed="rId2"/>
              </a:buBlip>
            </a:pPr>
            <a:r>
              <a:t>Earphones</a:t>
            </a:r>
          </a:p>
        </p:txBody>
      </p:sp>
      <p:sp>
        <p:nvSpPr>
          <p:cNvPr id="73" name="矩形 17"/>
          <p:cNvSpPr txBox="1"/>
          <p:nvPr/>
        </p:nvSpPr>
        <p:spPr>
          <a:xfrm>
            <a:off x="400913" y="5644508"/>
            <a:ext cx="7766113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000000"/>
                </a:solidFill>
                <a:uFillTx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https://www.businesswire.com/news/home/20181109005344/zh-HK/</a:t>
            </a:r>
          </a:p>
        </p:txBody>
      </p:sp>
      <p:pic>
        <p:nvPicPr>
          <p:cNvPr id="74" name="图片 1.png" descr="图片 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14523" y="1606768"/>
            <a:ext cx="2494944" cy="2494944"/>
          </a:xfrm>
          <a:prstGeom prst="rect">
            <a:avLst/>
          </a:prstGeom>
          <a:ln w="12700">
            <a:miter lim="400000"/>
          </a:ln>
        </p:spPr>
      </p:pic>
      <p:pic>
        <p:nvPicPr>
          <p:cNvPr id="75" name="WechatIMG94.tiff" descr="WechatIMG94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852801" y="4651000"/>
            <a:ext cx="599248" cy="642943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pir_sensor_angle_left_refl_4_2.jpg" descr="pir_sensor_angle_left_refl_4_2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601535" y="4638072"/>
            <a:ext cx="749167" cy="749167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Screen-Shot-2019-04-15-at-5.31.53-PM.png" descr="Screen-Shot-2019-04-15-at-5.31.53-PM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78914" y="4638072"/>
            <a:ext cx="724195" cy="7491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1"/>
          <p:cNvSpPr txBox="1"/>
          <p:nvPr/>
        </p:nvSpPr>
        <p:spPr>
          <a:xfrm>
            <a:off x="1487150" y="355765"/>
            <a:ext cx="7424961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Cost Structure of Our Product </a:t>
            </a:r>
          </a:p>
        </p:txBody>
      </p:sp>
      <p:graphicFrame>
        <p:nvGraphicFramePr>
          <p:cNvPr id="80" name="表格"/>
          <p:cNvGraphicFramePr/>
          <p:nvPr/>
        </p:nvGraphicFramePr>
        <p:xfrm>
          <a:off x="546100" y="1615364"/>
          <a:ext cx="7518400" cy="401576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2838549"/>
                <a:gridCol w="4679851"/>
              </a:tblGrid>
              <a:tr h="2308776">
                <a:tc>
                  <a:txBody>
                    <a:bodyPr/>
                    <a:lstStyle/>
                    <a:p>
                      <a:pPr lvl="1" indent="228600" algn="ctr">
                        <a:defRPr sz="1800"/>
                      </a:pPr>
                      <a:r>
                        <a:t>Hardware cost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lvl="1" marL="171450" indent="-171450" algn="ctr" defTabSz="711200">
                        <a:lnSpc>
                          <a:spcPct val="150000"/>
                        </a:lnSpc>
                        <a:spcBef>
                          <a:spcPts val="200"/>
                        </a:spcBef>
                        <a:buSzPct val="100000"/>
                        <a:buChar char="•"/>
                        <a:defRPr sz="1600"/>
                      </a:pPr>
                      <a:r>
                        <a:t>Each equipment have 8 Infrared sensors: 8 x$10=$80</a:t>
                      </a:r>
                    </a:p>
                    <a:p>
                      <a:pPr lvl="1" marL="171450" indent="-171450" algn="ctr" defTabSz="711200">
                        <a:lnSpc>
                          <a:spcPct val="150000"/>
                        </a:lnSpc>
                        <a:spcBef>
                          <a:spcPts val="200"/>
                        </a:spcBef>
                        <a:buSzPct val="100000"/>
                        <a:buChar char="•"/>
                        <a:defRPr sz="1600"/>
                      </a:pPr>
                      <a:r>
                        <a:t>4 Mini HD cameras: 4 x $30 = $120</a:t>
                      </a:r>
                    </a:p>
                    <a:p>
                      <a:pPr lvl="1" marL="171450" indent="-171450" algn="ctr" defTabSz="711200">
                        <a:lnSpc>
                          <a:spcPct val="150000"/>
                        </a:lnSpc>
                        <a:spcBef>
                          <a:spcPts val="200"/>
                        </a:spcBef>
                        <a:buSzPct val="100000"/>
                        <a:buChar char="•"/>
                        <a:defRPr sz="1600"/>
                      </a:pPr>
                      <a:r>
                        <a:t>Processing chip: $20</a:t>
                      </a:r>
                    </a:p>
                    <a:p>
                      <a:pPr lvl="1" marL="171450" indent="-171450" algn="ctr" defTabSz="711200">
                        <a:lnSpc>
                          <a:spcPct val="150000"/>
                        </a:lnSpc>
                        <a:spcBef>
                          <a:spcPts val="200"/>
                        </a:spcBef>
                        <a:buSzPct val="100000"/>
                        <a:buChar char="•"/>
                        <a:defRPr sz="1600"/>
                      </a:pPr>
                      <a:r>
                        <a:t>Speech Recognition $20</a:t>
                      </a:r>
                    </a:p>
                    <a:p>
                      <a:pPr lvl="1" marL="171450" indent="-171450" algn="ctr" defTabSz="711200">
                        <a:lnSpc>
                          <a:spcPct val="150000"/>
                        </a:lnSpc>
                        <a:spcBef>
                          <a:spcPts val="200"/>
                        </a:spcBef>
                        <a:buSzPct val="100000"/>
                        <a:buChar char="•"/>
                        <a:defRPr sz="1600"/>
                      </a:pPr>
                      <a:r>
                        <a:t>Earphone： $50</a:t>
                      </a:r>
                    </a:p>
                  </a:txBody>
                  <a:tcPr marL="0" marR="0" marT="0" marB="0" anchor="ctr" anchorCtr="0" horzOverflow="overflow"/>
                </a:tc>
              </a:tr>
              <a:tr h="5715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App development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$1500</a:t>
                      </a:r>
                    </a:p>
                  </a:txBody>
                  <a:tcPr marL="0" marR="0" marT="0" marB="0" anchor="ctr" anchorCtr="0" horzOverflow="overflow"/>
                </a:tc>
              </a:tr>
              <a:tr h="54296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Advertise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$1000</a:t>
                      </a:r>
                    </a:p>
                  </a:txBody>
                  <a:tcPr marL="0" marR="0" marT="0" marB="0" anchor="ctr" anchorCtr="0" horzOverflow="overflow"/>
                </a:tc>
              </a:tr>
              <a:tr h="59252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Process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$10/each</a:t>
                      </a:r>
                    </a:p>
                  </a:txBody>
                  <a:tcPr marL="0" marR="0" marT="0" marB="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Box 1"/>
          <p:cNvSpPr txBox="1"/>
          <p:nvPr/>
        </p:nvSpPr>
        <p:spPr>
          <a:xfrm>
            <a:off x="1115616" y="380062"/>
            <a:ext cx="7424960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Advantages of Our Product </a:t>
            </a:r>
          </a:p>
        </p:txBody>
      </p:sp>
      <p:grpSp>
        <p:nvGrpSpPr>
          <p:cNvPr id="107" name="图示 7"/>
          <p:cNvGrpSpPr/>
          <p:nvPr/>
        </p:nvGrpSpPr>
        <p:grpSpPr>
          <a:xfrm>
            <a:off x="179511" y="1271120"/>
            <a:ext cx="8280921" cy="4713551"/>
            <a:chOff x="0" y="0"/>
            <a:chExt cx="8280919" cy="4713549"/>
          </a:xfrm>
        </p:grpSpPr>
        <p:grpSp>
          <p:nvGrpSpPr>
            <p:cNvPr id="85" name="Group"/>
            <p:cNvGrpSpPr/>
            <p:nvPr/>
          </p:nvGrpSpPr>
          <p:grpSpPr>
            <a:xfrm>
              <a:off x="2981131" y="113579"/>
              <a:ext cx="5299789" cy="908638"/>
              <a:chOff x="0" y="0"/>
              <a:chExt cx="5299788" cy="908636"/>
            </a:xfrm>
          </p:grpSpPr>
          <p:sp>
            <p:nvSpPr>
              <p:cNvPr id="83" name="Shape"/>
              <p:cNvSpPr/>
              <p:nvPr/>
            </p:nvSpPr>
            <p:spPr>
              <a:xfrm rot="5400000">
                <a:off x="2195576" y="-2195577"/>
                <a:ext cx="908637" cy="52997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76"/>
                      <a:pt x="21600" y="617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617"/>
                    </a:lnTo>
                    <a:cubicBezTo>
                      <a:pt x="0" y="276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EE7D0">
                  <a:alpha val="90000"/>
                </a:srgbClr>
              </a:solidFill>
              <a:ln w="9525" cap="flat">
                <a:solidFill>
                  <a:srgbClr val="DEE7D0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84" name="Low price"/>
              <p:cNvSpPr txBox="1"/>
              <p:nvPr/>
            </p:nvSpPr>
            <p:spPr>
              <a:xfrm>
                <a:off x="0" y="209843"/>
                <a:ext cx="5255432" cy="4889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sp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Low price</a:t>
                </a:r>
              </a:p>
            </p:txBody>
          </p:sp>
        </p:grpSp>
        <p:grpSp>
          <p:nvGrpSpPr>
            <p:cNvPr id="88" name="Group"/>
            <p:cNvGrpSpPr/>
            <p:nvPr/>
          </p:nvGrpSpPr>
          <p:grpSpPr>
            <a:xfrm>
              <a:off x="0" y="0"/>
              <a:ext cx="2981132" cy="1135796"/>
              <a:chOff x="0" y="0"/>
              <a:chExt cx="2981131" cy="1135795"/>
            </a:xfrm>
          </p:grpSpPr>
          <p:sp>
            <p:nvSpPr>
              <p:cNvPr id="86" name="Rounded Rectangle"/>
              <p:cNvSpPr/>
              <p:nvPr/>
            </p:nvSpPr>
            <p:spPr>
              <a:xfrm>
                <a:off x="0" y="0"/>
                <a:ext cx="2981132" cy="1135796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769537"/>
                  </a:gs>
                  <a:gs pos="80000">
                    <a:srgbClr val="9BC348"/>
                  </a:gs>
                  <a:gs pos="100000">
                    <a:srgbClr val="9CC646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87" name="Expense Cost"/>
              <p:cNvSpPr txBox="1"/>
              <p:nvPr/>
            </p:nvSpPr>
            <p:spPr>
              <a:xfrm>
                <a:off x="55444" y="393907"/>
                <a:ext cx="2870243" cy="3479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90" tIns="34290" rIns="34290" bIns="34290" numCol="1" anchor="ctr">
                <a:spAutoFit/>
              </a:bodyPr>
              <a:lstStyle>
                <a:lvl1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Expense Cost</a:t>
                </a:r>
              </a:p>
            </p:txBody>
          </p:sp>
        </p:grpSp>
        <p:grpSp>
          <p:nvGrpSpPr>
            <p:cNvPr id="91" name="Group"/>
            <p:cNvGrpSpPr/>
            <p:nvPr/>
          </p:nvGrpSpPr>
          <p:grpSpPr>
            <a:xfrm>
              <a:off x="2981131" y="1306164"/>
              <a:ext cx="5299789" cy="908638"/>
              <a:chOff x="0" y="0"/>
              <a:chExt cx="5299788" cy="908636"/>
            </a:xfrm>
          </p:grpSpPr>
          <p:sp>
            <p:nvSpPr>
              <p:cNvPr id="89" name="Shape"/>
              <p:cNvSpPr/>
              <p:nvPr/>
            </p:nvSpPr>
            <p:spPr>
              <a:xfrm rot="5400000">
                <a:off x="2195576" y="-2195577"/>
                <a:ext cx="908637" cy="52997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76"/>
                      <a:pt x="21600" y="617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617"/>
                    </a:lnTo>
                    <a:cubicBezTo>
                      <a:pt x="0" y="276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1E4D8">
                  <a:alpha val="90000"/>
                </a:srgbClr>
              </a:solidFill>
              <a:ln w="9525" cap="flat">
                <a:solidFill>
                  <a:srgbClr val="D1E4D8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90" name="No long time of training dogs"/>
              <p:cNvSpPr txBox="1"/>
              <p:nvPr/>
            </p:nvSpPr>
            <p:spPr>
              <a:xfrm>
                <a:off x="0" y="209842"/>
                <a:ext cx="5255432" cy="4889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sp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No long time of training dogs</a:t>
                </a:r>
              </a:p>
            </p:txBody>
          </p:sp>
        </p:grpSp>
        <p:grpSp>
          <p:nvGrpSpPr>
            <p:cNvPr id="94" name="Group"/>
            <p:cNvGrpSpPr/>
            <p:nvPr/>
          </p:nvGrpSpPr>
          <p:grpSpPr>
            <a:xfrm>
              <a:off x="0" y="1192584"/>
              <a:ext cx="2981132" cy="1135796"/>
              <a:chOff x="0" y="0"/>
              <a:chExt cx="2981131" cy="1135795"/>
            </a:xfrm>
          </p:grpSpPr>
          <p:sp>
            <p:nvSpPr>
              <p:cNvPr id="92" name="Rounded Rectangle"/>
              <p:cNvSpPr/>
              <p:nvPr/>
            </p:nvSpPr>
            <p:spPr>
              <a:xfrm>
                <a:off x="0" y="0"/>
                <a:ext cx="2981132" cy="1135796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3A8D59"/>
                  </a:gs>
                  <a:gs pos="80000">
                    <a:srgbClr val="4DBA75"/>
                  </a:gs>
                  <a:gs pos="100000">
                    <a:srgbClr val="4BBD75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93" name="Time cost"/>
              <p:cNvSpPr txBox="1"/>
              <p:nvPr/>
            </p:nvSpPr>
            <p:spPr>
              <a:xfrm>
                <a:off x="55444" y="393907"/>
                <a:ext cx="2870243" cy="34798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4290" tIns="34290" rIns="34290" bIns="34290" numCol="1" anchor="ctr">
                <a:spAutoFit/>
              </a:bodyPr>
              <a:lstStyle>
                <a:lvl1pPr algn="ctr" defTabSz="800100">
                  <a:lnSpc>
                    <a:spcPct val="90000"/>
                  </a:lnSpc>
                  <a:spcBef>
                    <a:spcPts val="7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Time cost</a:t>
                </a:r>
              </a:p>
            </p:txBody>
          </p:sp>
        </p:grpSp>
        <p:grpSp>
          <p:nvGrpSpPr>
            <p:cNvPr id="97" name="Group"/>
            <p:cNvGrpSpPr/>
            <p:nvPr/>
          </p:nvGrpSpPr>
          <p:grpSpPr>
            <a:xfrm>
              <a:off x="2981131" y="2498748"/>
              <a:ext cx="5299789" cy="908638"/>
              <a:chOff x="0" y="0"/>
              <a:chExt cx="5299788" cy="908636"/>
            </a:xfrm>
          </p:grpSpPr>
          <p:sp>
            <p:nvSpPr>
              <p:cNvPr id="95" name="Shape"/>
              <p:cNvSpPr/>
              <p:nvPr/>
            </p:nvSpPr>
            <p:spPr>
              <a:xfrm rot="5400000">
                <a:off x="2195576" y="-2195577"/>
                <a:ext cx="908637" cy="52997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76"/>
                      <a:pt x="21600" y="617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617"/>
                    </a:lnTo>
                    <a:cubicBezTo>
                      <a:pt x="0" y="276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1DBE2">
                  <a:alpha val="90000"/>
                </a:srgbClr>
              </a:solidFill>
              <a:ln w="9525" cap="flat">
                <a:solidFill>
                  <a:srgbClr val="D1DBE2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96" name="Less concern about accidents"/>
              <p:cNvSpPr txBox="1"/>
              <p:nvPr/>
            </p:nvSpPr>
            <p:spPr>
              <a:xfrm>
                <a:off x="0" y="209842"/>
                <a:ext cx="5255432" cy="4889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sp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Less concern about accidents</a:t>
                </a:r>
              </a:p>
            </p:txBody>
          </p:sp>
        </p:grpSp>
        <p:grpSp>
          <p:nvGrpSpPr>
            <p:cNvPr id="100" name="Group"/>
            <p:cNvGrpSpPr/>
            <p:nvPr/>
          </p:nvGrpSpPr>
          <p:grpSpPr>
            <a:xfrm>
              <a:off x="0" y="2385169"/>
              <a:ext cx="2981132" cy="1135796"/>
              <a:chOff x="0" y="0"/>
              <a:chExt cx="2981131" cy="1135795"/>
            </a:xfrm>
          </p:grpSpPr>
          <p:sp>
            <p:nvSpPr>
              <p:cNvPr id="98" name="Rounded Rectangle"/>
              <p:cNvSpPr/>
              <p:nvPr/>
            </p:nvSpPr>
            <p:spPr>
              <a:xfrm>
                <a:off x="0" y="0"/>
                <a:ext cx="2981132" cy="1135796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3F6986"/>
                  </a:gs>
                  <a:gs pos="80000">
                    <a:srgbClr val="5289B0"/>
                  </a:gs>
                  <a:gs pos="100000">
                    <a:srgbClr val="518AB3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1600200">
                  <a:lnSpc>
                    <a:spcPct val="90000"/>
                  </a:lnSpc>
                  <a:spcBef>
                    <a:spcPts val="700"/>
                  </a:spcBef>
                  <a:defRPr b="1" sz="36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99" name="Controlable"/>
              <p:cNvSpPr txBox="1"/>
              <p:nvPr/>
            </p:nvSpPr>
            <p:spPr>
              <a:xfrm>
                <a:off x="55444" y="359617"/>
                <a:ext cx="2870243" cy="4165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68580" tIns="68580" rIns="68580" bIns="68580" numCol="1" anchor="ctr">
                <a:spAutoFit/>
              </a:bodyPr>
              <a:lstStyle>
                <a:lvl1pPr algn="ctr" defTabSz="1600200">
                  <a:lnSpc>
                    <a:spcPct val="90000"/>
                  </a:lnSpc>
                  <a:spcBef>
                    <a:spcPts val="15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Controlable</a:t>
                </a:r>
              </a:p>
            </p:txBody>
          </p:sp>
        </p:grpSp>
        <p:grpSp>
          <p:nvGrpSpPr>
            <p:cNvPr id="103" name="Group"/>
            <p:cNvGrpSpPr/>
            <p:nvPr/>
          </p:nvGrpSpPr>
          <p:grpSpPr>
            <a:xfrm>
              <a:off x="2981131" y="3691333"/>
              <a:ext cx="5299789" cy="908638"/>
              <a:chOff x="0" y="0"/>
              <a:chExt cx="5299788" cy="908636"/>
            </a:xfrm>
          </p:grpSpPr>
          <p:sp>
            <p:nvSpPr>
              <p:cNvPr id="101" name="Shape"/>
              <p:cNvSpPr/>
              <p:nvPr/>
            </p:nvSpPr>
            <p:spPr>
              <a:xfrm rot="5400000">
                <a:off x="2195576" y="-2195577"/>
                <a:ext cx="908637" cy="52997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600" y="0"/>
                    </a:moveTo>
                    <a:lnTo>
                      <a:pt x="18000" y="0"/>
                    </a:lnTo>
                    <a:cubicBezTo>
                      <a:pt x="19988" y="0"/>
                      <a:pt x="21600" y="276"/>
                      <a:pt x="21600" y="617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617"/>
                    </a:lnTo>
                    <a:cubicBezTo>
                      <a:pt x="0" y="276"/>
                      <a:pt x="1612" y="0"/>
                      <a:pt x="3600" y="0"/>
                    </a:cubicBezTo>
                    <a:close/>
                  </a:path>
                </a:pathLst>
              </a:custGeom>
              <a:solidFill>
                <a:srgbClr val="D7D2E0">
                  <a:alpha val="90000"/>
                </a:srgbClr>
              </a:solidFill>
              <a:ln w="9525" cap="flat">
                <a:solidFill>
                  <a:srgbClr val="D7D2E0">
                    <a:alpha val="90000"/>
                  </a:srgbClr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711200">
                  <a:lnSpc>
                    <a:spcPct val="90000"/>
                  </a:lnSpc>
                  <a:spcBef>
                    <a:spcPts val="300"/>
                  </a:spcBef>
                  <a:defRPr sz="1600"/>
                </a:pPr>
              </a:p>
            </p:txBody>
          </p:sp>
          <p:sp>
            <p:nvSpPr>
              <p:cNvPr id="102" name="Easy to carry"/>
              <p:cNvSpPr txBox="1"/>
              <p:nvPr/>
            </p:nvSpPr>
            <p:spPr>
              <a:xfrm>
                <a:off x="0" y="209842"/>
                <a:ext cx="5255432" cy="4889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23825" tIns="123825" rIns="123825" bIns="123825" numCol="1" anchor="ctr">
                <a:spAutoFit/>
              </a:bodyPr>
              <a:lstStyle/>
              <a:p>
                <a:pPr lvl="1" marL="171450" indent="-171450" defTabSz="7112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600"/>
                </a:pPr>
                <a:r>
                  <a:t>Easy to carry</a:t>
                </a:r>
              </a:p>
            </p:txBody>
          </p:sp>
        </p:grpSp>
        <p:grpSp>
          <p:nvGrpSpPr>
            <p:cNvPr id="106" name="Group"/>
            <p:cNvGrpSpPr/>
            <p:nvPr/>
          </p:nvGrpSpPr>
          <p:grpSpPr>
            <a:xfrm>
              <a:off x="0" y="3577754"/>
              <a:ext cx="2981132" cy="1135796"/>
              <a:chOff x="0" y="0"/>
              <a:chExt cx="2981131" cy="1135795"/>
            </a:xfrm>
          </p:grpSpPr>
          <p:sp>
            <p:nvSpPr>
              <p:cNvPr id="104" name="Rounded Rectangle"/>
              <p:cNvSpPr/>
              <p:nvPr/>
            </p:nvSpPr>
            <p:spPr>
              <a:xfrm>
                <a:off x="0" y="0"/>
                <a:ext cx="2981132" cy="1135796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5E437E"/>
                  </a:gs>
                  <a:gs pos="80000">
                    <a:srgbClr val="7B58A6"/>
                  </a:gs>
                  <a:gs pos="100000">
                    <a:srgbClr val="7B57A8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1600200">
                  <a:lnSpc>
                    <a:spcPct val="90000"/>
                  </a:lnSpc>
                  <a:spcBef>
                    <a:spcPts val="700"/>
                  </a:spcBef>
                  <a:defRPr b="1" sz="36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05" name="Convenience"/>
              <p:cNvSpPr txBox="1"/>
              <p:nvPr/>
            </p:nvSpPr>
            <p:spPr>
              <a:xfrm>
                <a:off x="55444" y="359617"/>
                <a:ext cx="2870243" cy="4165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68580" tIns="68580" rIns="68580" bIns="68580" numCol="1" anchor="ctr">
                <a:spAutoFit/>
              </a:bodyPr>
              <a:lstStyle>
                <a:lvl1pPr algn="ctr" defTabSz="1600200">
                  <a:lnSpc>
                    <a:spcPct val="90000"/>
                  </a:lnSpc>
                  <a:spcBef>
                    <a:spcPts val="1500"/>
                  </a:spcBef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Convenience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Box 1"/>
          <p:cNvSpPr txBox="1"/>
          <p:nvPr/>
        </p:nvSpPr>
        <p:spPr>
          <a:xfrm>
            <a:off x="1259068" y="355765"/>
            <a:ext cx="7424961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How the product works?</a:t>
            </a:r>
          </a:p>
        </p:txBody>
      </p:sp>
      <p:pic>
        <p:nvPicPr>
          <p:cNvPr id="110" name="WechatIMG99.png" descr="WechatIMG9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418351"/>
            <a:ext cx="9144000" cy="48086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Box 1"/>
          <p:cNvSpPr txBox="1"/>
          <p:nvPr/>
        </p:nvSpPr>
        <p:spPr>
          <a:xfrm>
            <a:off x="1259068" y="355765"/>
            <a:ext cx="7424961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solidFill>
                  <a:srgbClr val="1737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What we hope to achieve?</a:t>
            </a:r>
          </a:p>
        </p:txBody>
      </p:sp>
      <p:pic>
        <p:nvPicPr>
          <p:cNvPr id="113" name="people.png" descr="peop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8122" y="1231364"/>
            <a:ext cx="6142800" cy="3455325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文本框 16"/>
          <p:cNvSpPr txBox="1"/>
          <p:nvPr/>
        </p:nvSpPr>
        <p:spPr>
          <a:xfrm>
            <a:off x="1358236" y="4952404"/>
            <a:ext cx="6142572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“ The street is about 3 meters wide. There are two man walking towards you 3 meters away, and there three people walking in front of you in your right hand side….”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